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60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9" r:id="rId28"/>
    <p:sldId id="300" r:id="rId29"/>
    <p:sldId id="301" r:id="rId30"/>
    <p:sldId id="302" r:id="rId31"/>
    <p:sldId id="30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4" r:id="rId42"/>
    <p:sldId id="295" r:id="rId43"/>
    <p:sldId id="296" r:id="rId44"/>
    <p:sldId id="297" r:id="rId45"/>
    <p:sldId id="298" r:id="rId46"/>
    <p:sldId id="292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F3E3B"/>
    <a:srgbClr val="34333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8" autoAdjust="0"/>
    <p:restoredTop sz="86474" autoAdjust="0"/>
  </p:normalViewPr>
  <p:slideViewPr>
    <p:cSldViewPr>
      <p:cViewPr varScale="1">
        <p:scale>
          <a:sx n="74" d="100"/>
          <a:sy n="74" d="100"/>
        </p:scale>
        <p:origin x="-8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7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2016-01-02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59632" y="5013176"/>
            <a:ext cx="7272808" cy="987592"/>
          </a:xfrm>
        </p:spPr>
        <p:txBody>
          <a:bodyPr>
            <a:normAutofit/>
          </a:bodyPr>
          <a:lstStyle/>
          <a:p>
            <a:r>
              <a:rPr lang="pl-PL" b="1" dirty="0" smtClean="0"/>
              <a:t>Moja szkoła w Europie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14554"/>
            <a:ext cx="5616624" cy="26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043608" y="126876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Zespół Szkół im. Henryka Sienkiewicza w Grabowcu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452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Dzieci z przedszkola – 1953 r.</a:t>
            </a:r>
            <a:endParaRPr lang="pl-PL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5261" y="1600200"/>
            <a:ext cx="7113477" cy="461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60139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9644" y="785794"/>
            <a:ext cx="7604712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3546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Kl. I – rok 1955</a:t>
            </a:r>
            <a:endParaRPr lang="pl-PL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80705" y="1600200"/>
            <a:ext cx="7182590" cy="418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0999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Rajd harcerski – 1959 r.</a:t>
            </a:r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7811" y="1600200"/>
            <a:ext cx="7388377" cy="432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0489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Szkoła współcześnie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1785926"/>
            <a:ext cx="8183880" cy="385765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W styczniu 1997 r. oddano do użytku nowe skrzydło szkoły, w którym mieści się nasza klasa.</a:t>
            </a:r>
          </a:p>
          <a:p>
            <a:pPr>
              <a:buNone/>
            </a:pPr>
            <a:r>
              <a:rPr lang="pl-PL" dirty="0" smtClean="0"/>
              <a:t>1 września 1997 r. – powstał Zespół Szkół </a:t>
            </a:r>
          </a:p>
          <a:p>
            <a:pPr>
              <a:buNone/>
            </a:pPr>
            <a:r>
              <a:rPr lang="pl-PL" dirty="0" smtClean="0"/>
              <a:t>w Grabowcu, którego dyrektorem został – Henryk Kulik. Zespół tworzyły przedszkole </a:t>
            </a:r>
          </a:p>
          <a:p>
            <a:pPr>
              <a:buNone/>
            </a:pPr>
            <a:r>
              <a:rPr lang="pl-PL" dirty="0" smtClean="0"/>
              <a:t>i szkoła podstawowa</a:t>
            </a:r>
          </a:p>
          <a:p>
            <a:pPr>
              <a:buNone/>
            </a:pPr>
            <a:r>
              <a:rPr lang="pl-PL" dirty="0" smtClean="0"/>
              <a:t>5 maja 1998 r. Zespół Szkół otrzymał imię Henryka Sienkiewicza</a:t>
            </a:r>
          </a:p>
          <a:p>
            <a:pPr>
              <a:buNone/>
            </a:pP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81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0417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1 września 1999 r. powstało gimnazjum, które weszło w skład zespołu szkół,</a:t>
            </a:r>
          </a:p>
          <a:p>
            <a:pPr>
              <a:buNone/>
            </a:pPr>
            <a:r>
              <a:rPr lang="pl-PL" dirty="0" smtClean="0"/>
              <a:t>14 października 2006 r. oddano do użytku halę sportową,</a:t>
            </a:r>
          </a:p>
          <a:p>
            <a:pPr>
              <a:buNone/>
            </a:pPr>
            <a:r>
              <a:rPr lang="pl-PL" dirty="0" smtClean="0"/>
              <a:t>1 września 2012 r. do zespołu włączono liceum ogólnokształcące, zasadniczą szkołę zawodową i szkolne schronisko młodzieżowe</a:t>
            </a:r>
          </a:p>
          <a:p>
            <a:pPr>
              <a:buNone/>
            </a:pPr>
            <a:r>
              <a:rPr lang="pl-PL" dirty="0" smtClean="0"/>
              <a:t>6 listopada 2014 r. oddano do użytku boisko wielofunkcyjne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21384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Boisko wielofunkcyjne</a:t>
            </a:r>
            <a:endParaRPr lang="pl-PL" dirty="0"/>
          </a:p>
        </p:txBody>
      </p:sp>
      <p:pic>
        <p:nvPicPr>
          <p:cNvPr id="1026" name="Picture 2" descr="C:\Users\admin\Desktop\6.Boisko_wielofunkcyj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5857916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95528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Symbole Zespołu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1714488"/>
            <a:ext cx="8183880" cy="4429156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l-PL" dirty="0" smtClean="0"/>
              <a:t>Hymn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Sztandar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Logo </a:t>
            </a:r>
          </a:p>
          <a:p>
            <a:pPr>
              <a:buFont typeface="Wingdings" pitchFamily="2" charset="2"/>
              <a:buChar char="ü"/>
            </a:pPr>
            <a:endParaRPr lang="pl-PL" dirty="0"/>
          </a:p>
          <a:p>
            <a:pPr marL="137160" indent="0"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4" name="Obraz 3" descr="http://pldocs.org/pars_docs/refs/21/20669/20669_html_m7c7680e6.png"/>
          <p:cNvPicPr/>
          <p:nvPr/>
        </p:nvPicPr>
        <p:blipFill>
          <a:blip r:embed="rId2" cstate="print"/>
          <a:srcRect r="2475"/>
          <a:stretch>
            <a:fillRect/>
          </a:stretch>
        </p:blipFill>
        <p:spPr bwMode="auto">
          <a:xfrm>
            <a:off x="3455876" y="2802652"/>
            <a:ext cx="175906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06543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22376" y="928670"/>
            <a:ext cx="7772400" cy="350046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Projekty szkolne, zbiórki charytatywne </a:t>
            </a:r>
            <a:br>
              <a:rPr lang="pl-PL" dirty="0" smtClean="0">
                <a:solidFill>
                  <a:srgbClr val="00B050"/>
                </a:solidFill>
              </a:rPr>
            </a:br>
            <a:r>
              <a:rPr lang="pl-PL" dirty="0" smtClean="0">
                <a:solidFill>
                  <a:srgbClr val="00B050"/>
                </a:solidFill>
              </a:rPr>
              <a:t>i konkursy .</a:t>
            </a:r>
            <a:endParaRPr lang="pl-P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44698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Projekt „zdrowo jem , </a:t>
            </a:r>
            <a:br>
              <a:rPr lang="pl-PL" dirty="0" smtClean="0"/>
            </a:br>
            <a:r>
              <a:rPr lang="pl-PL" dirty="0" smtClean="0"/>
              <a:t>więcej wiem”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9416"/>
            <a:ext cx="8115328" cy="2962592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Klasy </a:t>
            </a:r>
            <a:r>
              <a:rPr lang="pl-PL" dirty="0" err="1" smtClean="0">
                <a:solidFill>
                  <a:srgbClr val="FF0000"/>
                </a:solidFill>
              </a:rPr>
              <a:t>Ia</a:t>
            </a:r>
            <a:r>
              <a:rPr lang="pl-PL" dirty="0" smtClean="0">
                <a:solidFill>
                  <a:srgbClr val="FF0000"/>
                </a:solidFill>
              </a:rPr>
              <a:t>, </a:t>
            </a:r>
            <a:r>
              <a:rPr lang="pl-PL" dirty="0" err="1" smtClean="0">
                <a:solidFill>
                  <a:srgbClr val="FF0000"/>
                </a:solidFill>
              </a:rPr>
              <a:t>Ib</a:t>
            </a:r>
            <a:r>
              <a:rPr lang="pl-PL" dirty="0" smtClean="0">
                <a:solidFill>
                  <a:srgbClr val="FF0000"/>
                </a:solidFill>
              </a:rPr>
              <a:t>, </a:t>
            </a:r>
            <a:r>
              <a:rPr lang="pl-PL" dirty="0" err="1" smtClean="0">
                <a:solidFill>
                  <a:srgbClr val="FF0000"/>
                </a:solidFill>
              </a:rPr>
              <a:t>Ic</a:t>
            </a:r>
            <a:r>
              <a:rPr lang="pl-PL" dirty="0" smtClean="0">
                <a:solidFill>
                  <a:srgbClr val="FF0000"/>
                </a:solidFill>
              </a:rPr>
              <a:t> i </a:t>
            </a:r>
            <a:r>
              <a:rPr lang="pl-PL" dirty="0" err="1" smtClean="0">
                <a:solidFill>
                  <a:srgbClr val="FF0000"/>
                </a:solidFill>
              </a:rPr>
              <a:t>IIIa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przystąpiły do projektu ,,Zdrowo jem, więcej wiem” realizowanego przez Fundację Banku Ochrony Środowiska. Głównym celem projektu jest troska </a:t>
            </a:r>
          </a:p>
          <a:p>
            <a:pPr algn="ctr">
              <a:buNone/>
            </a:pPr>
            <a:r>
              <a:rPr lang="pl-PL" dirty="0" smtClean="0"/>
              <a:t>o zdrowie młodego pokolenia. Projekt ma charakter ogólnopolskiej międzyszkolnej rywalizacji zespołowej.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4714884"/>
            <a:ext cx="5643602" cy="1316840"/>
          </a:xfrm>
          <a:prstGeom prst="rect">
            <a:avLst/>
          </a:prstGeom>
          <a:noFill/>
          <a:ln w="38100">
            <a:solidFill>
              <a:srgbClr val="CC00FF"/>
            </a:solidFill>
            <a:prstDash val="dash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963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47664" y="1196752"/>
            <a:ext cx="5904656" cy="1368152"/>
          </a:xfrm>
        </p:spPr>
        <p:txBody>
          <a:bodyPr>
            <a:noAutofit/>
          </a:bodyPr>
          <a:lstStyle/>
          <a:p>
            <a:pPr algn="ctr"/>
            <a:r>
              <a:rPr lang="pl-PL" sz="4800" b="0" dirty="0" smtClean="0"/>
              <a:t>Henryk Sienkiewicz</a:t>
            </a:r>
            <a:endParaRPr lang="pl-PL" sz="4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3717032"/>
            <a:ext cx="7776864" cy="824088"/>
          </a:xfrm>
        </p:spPr>
        <p:txBody>
          <a:bodyPr>
            <a:normAutofit fontScale="92500"/>
          </a:bodyPr>
          <a:lstStyle/>
          <a:p>
            <a:pPr algn="ctr"/>
            <a:r>
              <a:rPr lang="pl-PL" sz="3600" dirty="0" smtClean="0">
                <a:solidFill>
                  <a:srgbClr val="3F3E3B"/>
                </a:solidFill>
              </a:rPr>
              <a:t>17 lat nam Sienkiewicz patronuje.</a:t>
            </a:r>
            <a:endParaRPr lang="pl-PL" sz="3600" dirty="0">
              <a:solidFill>
                <a:srgbClr val="3F3E3B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22772">
            <a:off x="648664" y="4666193"/>
            <a:ext cx="57340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3706" r="409" b="14766"/>
          <a:stretch>
            <a:fillRect/>
          </a:stretch>
        </p:blipFill>
        <p:spPr bwMode="auto">
          <a:xfrm rot="625431">
            <a:off x="6862479" y="4567350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1051560"/>
          </a:xfrm>
        </p:spPr>
        <p:txBody>
          <a:bodyPr/>
          <a:lstStyle/>
          <a:p>
            <a:pPr algn="ctr"/>
            <a:r>
              <a:rPr lang="pl-PL" dirty="0" smtClean="0"/>
              <a:t>Konkursy 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1714488"/>
            <a:ext cx="3931920" cy="271464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rgbClr val="00B0F0"/>
                </a:solidFill>
              </a:rPr>
              <a:t>„Wiersz o mojej Ojczyźnie„</a:t>
            </a:r>
          </a:p>
          <a:p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Konkurs recytatorski 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o ojczyźnie </a:t>
            </a:r>
          </a:p>
          <a:p>
            <a:pPr>
              <a:buNone/>
            </a:pP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w wykonaniu klas 1-3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1643050"/>
            <a:ext cx="3931920" cy="25717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rgbClr val="00B0F0"/>
                </a:solidFill>
              </a:rPr>
              <a:t>"O pióro Henryka Sienkiewicza„</a:t>
            </a:r>
          </a:p>
          <a:p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Celem konkursu jest popularyzacja prozy Patrona zespołu wśród dzieci i młodzieży.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286256"/>
            <a:ext cx="1928826" cy="1690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14818"/>
            <a:ext cx="2214578" cy="14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071942"/>
            <a:ext cx="1214446" cy="141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217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3880" cy="642942"/>
          </a:xfrm>
        </p:spPr>
        <p:txBody>
          <a:bodyPr/>
          <a:lstStyle/>
          <a:p>
            <a:pPr algn="ctr"/>
            <a:r>
              <a:rPr lang="pl-PL" dirty="0" smtClean="0"/>
              <a:t>Projekt: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857356" y="1285860"/>
            <a:ext cx="5357850" cy="928694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„Śniadanie daje moc” </a:t>
            </a:r>
            <a:endParaRPr lang="pl-PL" sz="28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28868"/>
            <a:ext cx="5186370" cy="3071834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W dniu 6  listopada 2015 r.  w klasach I-III szkoły podstawowej zostało zorganizowane  wspólne śniadanie </a:t>
            </a:r>
          </a:p>
          <a:p>
            <a:pPr>
              <a:buNone/>
            </a:pPr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    w ramach ogólnopolskiego programu edukacyjnego „Śniadanie Daje Moc". </a:t>
            </a:r>
          </a:p>
          <a:p>
            <a:pPr>
              <a:buNone/>
            </a:pPr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    W klasach odbyły się pogadanki </a:t>
            </a:r>
          </a:p>
          <a:p>
            <a:pPr>
              <a:buNone/>
            </a:pPr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    o zwiększeniu świadomości na temat zdrowego odżywiania się i roli śniadania </a:t>
            </a:r>
          </a:p>
          <a:p>
            <a:pPr algn="just">
              <a:buNone/>
            </a:pPr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    w diecie uczniów oraz o promocji prawidłowego żywienia i zdrowym stylu życia.</a:t>
            </a:r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314324" y="-4549983"/>
            <a:ext cx="7615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B13F9A"/>
              </a:buClr>
              <a:buSzPct val="73000"/>
            </a:pPr>
            <a:endParaRPr lang="pl-PL" sz="2400" dirty="0" smtClean="0">
              <a:solidFill>
                <a:srgbClr val="F9B639">
                  <a:lumMod val="7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285992"/>
            <a:ext cx="257176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8216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7715304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 KONKURS </a:t>
            </a:r>
            <a:r>
              <a:rPr lang="pl-PL" dirty="0"/>
              <a:t>NA NAJCIEKAWSZĄ PREZENTACJĘ MULTIMEDIALNĄ</a:t>
            </a:r>
            <a:br>
              <a:rPr lang="pl-PL" dirty="0"/>
            </a:br>
            <a:r>
              <a:rPr lang="pl-PL" dirty="0"/>
              <a:t>pt: „Lizbona-miasto o wielu </a:t>
            </a:r>
            <a:r>
              <a:rPr lang="pl-PL" dirty="0" smtClean="0"/>
              <a:t>obliczach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500034" y="2643182"/>
            <a:ext cx="5357850" cy="301136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pl-PL" dirty="0" smtClean="0"/>
              <a:t>Konkurs polegał na wykonaniu prezentacji multimedialnej </a:t>
            </a:r>
          </a:p>
          <a:p>
            <a:pPr>
              <a:buNone/>
            </a:pPr>
            <a:r>
              <a:rPr lang="pl-PL" dirty="0" smtClean="0"/>
              <a:t>o Lizbonie , jej obyczajach , kulturze i ciekawostkach .</a:t>
            </a:r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0478">
            <a:off x="5767391" y="2964419"/>
            <a:ext cx="2976575" cy="1666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640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Zbiórka charytatywna dla hospicjum „Santa Galla”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1714488"/>
            <a:ext cx="8183880" cy="300381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l-PL" sz="3600" dirty="0" smtClean="0"/>
              <a:t>Zbiórka polegała na zakupie ołówka lub pudełeczka małych gumek do ścierania .Wszystkie pieniądze trafiły na cel charytatywny. </a:t>
            </a:r>
            <a:endParaRPr lang="pl-PL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3643314"/>
            <a:ext cx="1857388" cy="2554344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374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pl-PL" sz="4400" u="sng" dirty="0" smtClean="0">
                <a:solidFill>
                  <a:srgbClr val="66FF33"/>
                </a:solidFill>
              </a:rPr>
              <a:t>Zbiórki charytatywne :</a:t>
            </a:r>
            <a:endParaRPr lang="pl-PL" sz="4400" u="sng" dirty="0">
              <a:solidFill>
                <a:srgbClr val="66FF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3218130"/>
          </a:xfrm>
          <a:solidFill>
            <a:srgbClr val="D7FA98"/>
          </a:solidFill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92D050"/>
                </a:solidFill>
              </a:rPr>
              <a:t>Nasza szkoła uczestniczy </a:t>
            </a:r>
          </a:p>
          <a:p>
            <a:pPr>
              <a:buNone/>
            </a:pPr>
            <a:r>
              <a:rPr lang="pl-PL" sz="3200" dirty="0" smtClean="0">
                <a:solidFill>
                  <a:srgbClr val="92D050"/>
                </a:solidFill>
              </a:rPr>
              <a:t>  w zbiórkach charytatywnych m.in. zbieramy zakrątki dla ludzi poszkodowanych</a:t>
            </a:r>
            <a:r>
              <a:rPr lang="pl-PL" sz="3200" dirty="0" smtClean="0">
                <a:solidFill>
                  <a:srgbClr val="92D050"/>
                </a:solidFill>
              </a:rPr>
              <a:t>. Zbieramy </a:t>
            </a:r>
            <a:r>
              <a:rPr lang="pl-PL" sz="3200" dirty="0" smtClean="0">
                <a:solidFill>
                  <a:srgbClr val="92D050"/>
                </a:solidFill>
              </a:rPr>
              <a:t>również baterie, środki czystości , jedzenie </a:t>
            </a:r>
          </a:p>
          <a:p>
            <a:pPr>
              <a:buNone/>
            </a:pPr>
            <a:r>
              <a:rPr lang="pl-PL" sz="3200" dirty="0" smtClean="0">
                <a:solidFill>
                  <a:srgbClr val="92D050"/>
                </a:solidFill>
              </a:rPr>
              <a:t>  i atrykuły papiernicze .</a:t>
            </a:r>
            <a:endParaRPr lang="pl-PL" sz="3200" dirty="0">
              <a:solidFill>
                <a:srgbClr val="92D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7143">
            <a:off x="5823111" y="4405242"/>
            <a:ext cx="2444573" cy="1518599"/>
          </a:xfrm>
          <a:prstGeom prst="rect">
            <a:avLst/>
          </a:prstGeom>
          <a:noFill/>
          <a:ln w="28575">
            <a:solidFill>
              <a:srgbClr val="66FF33"/>
            </a:solidFill>
            <a:prstDash val="lgDashDot"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8566">
            <a:off x="783236" y="4732475"/>
            <a:ext cx="1739985" cy="1391988"/>
          </a:xfrm>
          <a:prstGeom prst="rect">
            <a:avLst/>
          </a:prstGeom>
          <a:noFill/>
          <a:ln w="38100">
            <a:solidFill>
              <a:srgbClr val="FFFF66"/>
            </a:solidFill>
            <a:prstDash val="lgDashDotDot"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857760"/>
            <a:ext cx="1857388" cy="1389602"/>
          </a:xfrm>
          <a:prstGeom prst="rect">
            <a:avLst/>
          </a:prstGeom>
          <a:noFill/>
          <a:ln w="38100">
            <a:solidFill>
              <a:srgbClr val="3333FF"/>
            </a:solidFill>
            <a:prstDash val="sysDash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961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15140" y="1142984"/>
            <a:ext cx="2143116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FFFF"/>
                </a:solidFill>
              </a:rPr>
              <a:t>WF </a:t>
            </a:r>
            <a:br>
              <a:rPr lang="pl-PL" dirty="0" smtClean="0">
                <a:solidFill>
                  <a:srgbClr val="00FFFF"/>
                </a:solidFill>
              </a:rPr>
            </a:br>
            <a:r>
              <a:rPr lang="pl-PL" dirty="0" smtClean="0">
                <a:solidFill>
                  <a:srgbClr val="00FFFF"/>
                </a:solidFill>
              </a:rPr>
              <a:t>z klasą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28596" y="428604"/>
            <a:ext cx="4572000" cy="2071702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rgbClr val="000099"/>
                </a:solidFill>
              </a:rPr>
              <a:t>Nasza szkoła stawia na sport !!!!!!!!!</a:t>
            </a:r>
          </a:p>
          <a:p>
            <a:r>
              <a:rPr lang="pl-PL" sz="1800" b="1" dirty="0" smtClean="0">
                <a:solidFill>
                  <a:srgbClr val="000099"/>
                </a:solidFill>
              </a:rPr>
              <a:t>W 2015 r. nasz szkoła utworzyła klasę sportową. Zaletą jest </a:t>
            </a:r>
          </a:p>
          <a:p>
            <a:r>
              <a:rPr lang="pl-PL" sz="1800" b="1" dirty="0" smtClean="0">
                <a:solidFill>
                  <a:srgbClr val="000099"/>
                </a:solidFill>
              </a:rPr>
              <a:t>o wiele więcej  lekcji </a:t>
            </a:r>
            <a:r>
              <a:rPr lang="pl-PL" sz="1800" b="1" dirty="0" err="1" smtClean="0">
                <a:solidFill>
                  <a:srgbClr val="000099"/>
                </a:solidFill>
              </a:rPr>
              <a:t>w-f</a:t>
            </a:r>
            <a:r>
              <a:rPr lang="pl-PL" sz="1800" b="1" dirty="0" smtClean="0">
                <a:solidFill>
                  <a:srgbClr val="000099"/>
                </a:solidFill>
              </a:rPr>
              <a:t> co sprawia, że można się więcej nauczyć .</a:t>
            </a:r>
            <a:endParaRPr lang="pl-PL" sz="1800" b="1" dirty="0">
              <a:solidFill>
                <a:srgbClr val="000099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9" b="19"/>
          <a:stretch>
            <a:fillRect/>
          </a:stretch>
        </p:blipFill>
        <p:spPr bwMode="auto">
          <a:xfrm>
            <a:off x="4214810" y="2500306"/>
            <a:ext cx="2050930" cy="20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4719">
            <a:off x="626287" y="2840873"/>
            <a:ext cx="314327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/>
          <p:cNvSpPr txBox="1"/>
          <p:nvPr/>
        </p:nvSpPr>
        <p:spPr>
          <a:xfrm rot="17795629">
            <a:off x="2000232" y="471488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Trochę gimnastyki .</a:t>
            </a:r>
            <a:endParaRPr lang="pl-PL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929066"/>
            <a:ext cx="221455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Łącznik prosty ze strzałką 15"/>
          <p:cNvCxnSpPr/>
          <p:nvPr/>
        </p:nvCxnSpPr>
        <p:spPr>
          <a:xfrm flipV="1">
            <a:off x="5929322" y="5715016"/>
            <a:ext cx="785818" cy="285752"/>
          </a:xfrm>
          <a:prstGeom prst="straightConnector1">
            <a:avLst/>
          </a:prstGeom>
          <a:ln w="73025" cmpd="tri">
            <a:prstDash val="sysDot"/>
            <a:bevel/>
            <a:headEnd type="arrow" w="sm" len="sm"/>
            <a:tailEnd type="triangle" w="lg" len="lg"/>
          </a:ln>
          <a:effectLst>
            <a:outerShdw dist="190500" dir="3000000" sx="156000" sy="156000" algn="ctr" rotWithShape="0">
              <a:schemeClr val="bg1">
                <a:lumMod val="95000"/>
                <a:lumOff val="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4000496" y="600076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3300"/>
                </a:solidFill>
              </a:rPr>
              <a:t>Wspinaczka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0096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4043362" cy="37862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„Nie pal przy mnie, proszę ” to akcja , którą obchodzimy </a:t>
            </a:r>
          </a:p>
          <a:p>
            <a:pPr>
              <a:buNone/>
            </a:pPr>
            <a:r>
              <a:rPr lang="pl-PL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   w listopadzie.</a:t>
            </a:r>
          </a:p>
          <a:p>
            <a:pPr>
              <a:buNone/>
            </a:pPr>
            <a:r>
              <a:rPr lang="pl-PL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Akcja ma na celu zachęcić ludzi </a:t>
            </a:r>
          </a:p>
          <a:p>
            <a:pPr>
              <a:buNone/>
            </a:pPr>
            <a:r>
              <a:rPr lang="pl-PL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  i młodzież do </a:t>
            </a:r>
          </a:p>
          <a:p>
            <a:pPr>
              <a:buNone/>
            </a:pPr>
            <a:r>
              <a:rPr lang="pl-PL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niepalenia papierosów. </a:t>
            </a:r>
            <a:endParaRPr lang="pl-PL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58204" cy="127157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3200" u="sng" dirty="0" smtClean="0">
                <a:solidFill>
                  <a:srgbClr val="FFFF66"/>
                </a:solidFill>
                <a:latin typeface="Lucida Console" pitchFamily="49" charset="0"/>
              </a:rPr>
              <a:t>„Nie pal przy </a:t>
            </a:r>
            <a:r>
              <a:rPr lang="pl-PL" sz="3200" u="sng" dirty="0" err="1" smtClean="0">
                <a:solidFill>
                  <a:srgbClr val="FFFF66"/>
                </a:solidFill>
                <a:latin typeface="Lucida Console" pitchFamily="49" charset="0"/>
              </a:rPr>
              <a:t>mnie,proszę</a:t>
            </a:r>
            <a:r>
              <a:rPr lang="pl-PL" sz="3200" u="sng" dirty="0" smtClean="0">
                <a:solidFill>
                  <a:srgbClr val="FFFF66"/>
                </a:solidFill>
                <a:latin typeface="Lucida Console" pitchFamily="49" charset="0"/>
              </a:rPr>
              <a:t> ”</a:t>
            </a:r>
            <a:endParaRPr lang="pl-PL" sz="3200" u="sng" dirty="0">
              <a:solidFill>
                <a:srgbClr val="FFFF66"/>
              </a:solidFill>
              <a:latin typeface="Lucida Console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071942"/>
            <a:ext cx="3467914" cy="18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3167085" cy="23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Łącznik prosty ze strzałką 7"/>
          <p:cNvCxnSpPr/>
          <p:nvPr/>
        </p:nvCxnSpPr>
        <p:spPr>
          <a:xfrm rot="16200000" flipV="1">
            <a:off x="7465239" y="4250537"/>
            <a:ext cx="714380" cy="214314"/>
          </a:xfrm>
          <a:prstGeom prst="straightConnector1">
            <a:avLst/>
          </a:prstGeom>
          <a:ln w="666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6858016" y="1714488"/>
            <a:ext cx="1785950" cy="92333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 smtClean="0"/>
              <a:t>Demonstracje z okazji święta .</a:t>
            </a:r>
          </a:p>
        </p:txBody>
      </p:sp>
    </p:spTree>
    <p:extLst>
      <p:ext uri="{BB962C8B-B14F-4D97-AF65-F5344CB8AC3E}">
        <p14:creationId xmlns="" xmlns:p14="http://schemas.microsoft.com/office/powerpoint/2010/main" val="41125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511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OSIĄGNIĘCIA SZKOŁY</a:t>
            </a:r>
            <a:endParaRPr lang="pl-PL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54382" y="116632"/>
            <a:ext cx="82352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Osiągnięcia 2007-2008</a:t>
            </a:r>
            <a:endParaRPr lang="pl-P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164171" y="3056036"/>
            <a:ext cx="91245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3200" b="1" dirty="0" smtClean="0">
                <a:ln/>
                <a:solidFill>
                  <a:schemeClr val="accent3"/>
                </a:solidFill>
              </a:rPr>
              <a:t>I miejsce w IV powiatowym konkursie plastycznym </a:t>
            </a:r>
          </a:p>
          <a:p>
            <a:pPr algn="ctr"/>
            <a:r>
              <a:rPr lang="pl-PL" sz="3200" b="1" dirty="0" smtClean="0">
                <a:ln/>
                <a:solidFill>
                  <a:schemeClr val="accent3"/>
                </a:solidFill>
              </a:rPr>
              <a:t>„Gdzie jesteś jesieni” </a:t>
            </a:r>
            <a:endParaRPr lang="pl-PL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1491721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miejsce w Ogólnopolskim konkursie literackim „Puszcza </a:t>
            </a:r>
          </a:p>
          <a:p>
            <a:pPr algn="ctr"/>
            <a:r>
              <a:rPr lang="pl-PL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najlepsza to w świecie forteca” </a:t>
            </a:r>
            <a:endParaRPr lang="pl-PL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65086" y="4869160"/>
            <a:ext cx="78999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 miejsce w Konkursie polonistycznym </a:t>
            </a:r>
          </a:p>
          <a:p>
            <a:pPr algn="ctr"/>
            <a:r>
              <a:rPr lang="pl-PL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„Najpiękniejszy zeszyt ”</a:t>
            </a:r>
            <a:endParaRPr lang="pl-PL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833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-51454" y="164891"/>
            <a:ext cx="91954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Osiągnięcia 2009-2010</a:t>
            </a:r>
            <a:endParaRPr lang="pl-P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00034" y="1253651"/>
            <a:ext cx="86439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 miejsce w Konkursie </a:t>
            </a:r>
            <a:endParaRPr lang="pl-PL" sz="32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pl-PL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„</a:t>
            </a:r>
            <a:r>
              <a:rPr lang="pl-PL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 Pióro Henryka </a:t>
            </a:r>
            <a:r>
              <a:rPr lang="pl-PL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Sienkiewicza</a:t>
            </a:r>
            <a:r>
              <a:rPr lang="pl-PL" sz="3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”</a:t>
            </a:r>
            <a:endParaRPr lang="pl-PL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85721" y="2857495"/>
            <a:ext cx="84296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 miejsce w Konkursie </a:t>
            </a:r>
            <a:endParaRPr lang="pl-PL" sz="32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 </a:t>
            </a:r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prezentację </a:t>
            </a:r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multimedialną </a:t>
            </a:r>
            <a:endParaRPr lang="pl-PL" sz="32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pl-PL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 tematyce sienkiewiczowskiej</a:t>
            </a:r>
            <a:endParaRPr lang="pl-PL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28597" y="4437112"/>
            <a:ext cx="82868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miejsce w Międzyszkolny Konkursie </a:t>
            </a:r>
          </a:p>
          <a:p>
            <a:pPr algn="ctr"/>
            <a:r>
              <a:rPr lang="pl-PL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Ortograficzny kl. III </a:t>
            </a:r>
          </a:p>
          <a:p>
            <a:pPr algn="ctr"/>
            <a:r>
              <a:rPr lang="pl-PL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tytuł Mistrza Ortografii </a:t>
            </a:r>
            <a:endParaRPr lang="pl-PL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4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3744416" cy="3960440"/>
          </a:xfrm>
        </p:spPr>
        <p:txBody>
          <a:bodyPr>
            <a:normAutofit fontScale="90000"/>
          </a:bodyPr>
          <a:lstStyle/>
          <a:p>
            <a:r>
              <a:rPr lang="pl-PL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Henryk Sienkiewicz  ur. się 5 maja 1846r. W Woli Okrzejskiej, a zmarł 15 listopada 1916r. w </a:t>
            </a:r>
            <a:r>
              <a:rPr lang="pl-PL" sz="2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Vavey</a:t>
            </a:r>
            <a:r>
              <a:rPr lang="pl-PL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Szwajcarii. Henryk Sienkiewicz naprawdę nazywał się Henryk Adam Aleksander Pius Sienkiewicz.</a:t>
            </a:r>
            <a:endParaRPr lang="pl-PL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8454">
            <a:off x="5751426" y="1407984"/>
            <a:ext cx="2232248" cy="267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2786081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sz="4800" dirty="0" smtClean="0">
                <a:solidFill>
                  <a:schemeClr val="tx1"/>
                </a:solidFill>
              </a:rPr>
              <a:t>Osiągnięcia</a:t>
            </a:r>
            <a:br>
              <a:rPr lang="pl-PL" sz="4800" dirty="0" smtClean="0">
                <a:solidFill>
                  <a:schemeClr val="tx1"/>
                </a:solidFill>
              </a:rPr>
            </a:br>
            <a:r>
              <a:rPr lang="pl-PL" sz="4800" dirty="0" smtClean="0">
                <a:solidFill>
                  <a:schemeClr val="tx1"/>
                </a:solidFill>
              </a:rPr>
              <a:t>2010r.-2012r.</a:t>
            </a:r>
            <a:br>
              <a:rPr lang="pl-PL" sz="4800" dirty="0" smtClean="0">
                <a:solidFill>
                  <a:schemeClr val="tx1"/>
                </a:solidFill>
              </a:rPr>
            </a:br>
            <a:endParaRPr lang="pl-PL" sz="4800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2532038"/>
          </a:xfrm>
        </p:spPr>
        <p:txBody>
          <a:bodyPr/>
          <a:lstStyle/>
          <a:p>
            <a:pPr algn="ctr">
              <a:buFont typeface="Arial" pitchFamily="34" charset="0"/>
              <a:buChar char="•"/>
            </a:pPr>
            <a:r>
              <a:rPr lang="pl-PL" dirty="0" smtClean="0"/>
              <a:t>I miejsce w Otwartych Mistrzostwach Miasta Zamość Powiatu Zamojskiego LZS w Biegach Przełajowych </a:t>
            </a:r>
          </a:p>
          <a:p>
            <a:pPr algn="ctr">
              <a:buFont typeface="Arial" pitchFamily="34" charset="0"/>
              <a:buChar char="•"/>
            </a:pPr>
            <a:r>
              <a:rPr lang="pl-PL" dirty="0" smtClean="0"/>
              <a:t>I miejsce w Ogólnopolskim konkursie poetyckim na fraszkę o Henryku Sienkiewiczu</a:t>
            </a:r>
          </a:p>
          <a:p>
            <a:pPr algn="ctr">
              <a:buFont typeface="Arial" pitchFamily="34" charset="0"/>
              <a:buChar char="•"/>
            </a:pPr>
            <a:r>
              <a:rPr lang="pl-PL" dirty="0" smtClean="0"/>
              <a:t>I miejsce w konkursie plastycznym - „Myśliwy oczach dzieci”</a:t>
            </a:r>
            <a:endParaRPr lang="pl-PL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502920" y="1785926"/>
            <a:ext cx="8183880" cy="4000528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dirty="0" smtClean="0"/>
              <a:t>I miejsce w ogólnopolskim konkursie plastycznym pt. „Wynalazek zmieniający świat” </a:t>
            </a:r>
          </a:p>
          <a:p>
            <a:pPr algn="ctr"/>
            <a:r>
              <a:rPr lang="pl-PL" dirty="0" smtClean="0"/>
              <a:t>I miejsce w Zamojskiej Lidze LZS Piłki Siatkowej Dziewcząt gimnazja, sezon 2013/2014 o Puchar Starosty Zamojskiego i Prezydenta Miasta </a:t>
            </a:r>
            <a:r>
              <a:rPr lang="pl-PL" dirty="0" smtClean="0"/>
              <a:t>Zamość</a:t>
            </a:r>
          </a:p>
          <a:p>
            <a:pPr algn="ctr"/>
            <a:r>
              <a:rPr lang="pl-PL" dirty="0" smtClean="0"/>
              <a:t>I </a:t>
            </a:r>
            <a:r>
              <a:rPr lang="pl-PL" dirty="0" smtClean="0"/>
              <a:t>miejsce w konkursie na ulotkę informacyjną „Bezpieczni w Internecie”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83880" cy="114300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pl-PL" dirty="0" smtClean="0"/>
              <a:t>Osiągnięcia 2013r.-2015r.</a:t>
            </a:r>
            <a:endParaRPr lang="pl-PL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algn="ctr"/>
            <a:r>
              <a:rPr lang="pl-PL" altLang="pl-PL" dirty="0" smtClean="0"/>
              <a:t>Wycieczki szkolne</a:t>
            </a:r>
          </a:p>
        </p:txBody>
      </p:sp>
    </p:spTree>
    <p:extLst>
      <p:ext uri="{BB962C8B-B14F-4D97-AF65-F5344CB8AC3E}">
        <p14:creationId xmlns="" xmlns:p14="http://schemas.microsoft.com/office/powerpoint/2010/main" val="1157943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640762" cy="1641475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2800" dirty="0" smtClean="0"/>
              <a:t>Pielgrzymko-wycieczka kl.3 gimnazjum </a:t>
            </a:r>
            <a:br>
              <a:rPr lang="pl-PL" altLang="pl-PL" sz="2800" dirty="0" smtClean="0"/>
            </a:br>
            <a:r>
              <a:rPr lang="pl-PL" altLang="pl-PL" sz="2800" dirty="0" smtClean="0"/>
              <a:t>2014/15 </a:t>
            </a:r>
            <a:br>
              <a:rPr lang="pl-PL" altLang="pl-PL" sz="2800" dirty="0" smtClean="0"/>
            </a:br>
            <a:r>
              <a:rPr lang="pl-PL" altLang="pl-PL" sz="2800" dirty="0" smtClean="0"/>
              <a:t>Św. Krzyż - Oświęcim- Częstochowa –Zakopane - Kraków</a:t>
            </a:r>
          </a:p>
        </p:txBody>
      </p:sp>
      <p:pic>
        <p:nvPicPr>
          <p:cNvPr id="7171" name="Picture 2" descr="http://www.grabowiec.edu.pl/images/2014-2015/galeria/uroczysto%C5%9Bci/pazdziernik/%C5%9Aladami_%C5%9Bw._Jana_Paw%C5%82a_II/DSC_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34559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www.grabowiec.edu.pl/images/2014-2015/galeria/uroczysto%C5%9Bci/pazdziernik/%C5%9Aladami_%C5%9Bw._Jana_Paw%C5%82a_II/DSC_1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143116"/>
            <a:ext cx="2044834" cy="363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http://www.grabowiec.edu.pl/images/2014-2015/galeria/uroczysto%C5%9Bci/pazdziernik/%C5%9Aladami_%C5%9Bw._Jana_Paw%C5%82a_II/DSC_2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929066"/>
            <a:ext cx="4059679" cy="228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7961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21444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Kl.1 gimnazjum </a:t>
            </a:r>
            <a:br>
              <a:rPr lang="pl-PL" dirty="0" smtClean="0"/>
            </a:br>
            <a:r>
              <a:rPr lang="pl-PL" dirty="0" smtClean="0"/>
              <a:t>Kraków 2014</a:t>
            </a:r>
            <a:endParaRPr lang="pl-PL" dirty="0"/>
          </a:p>
        </p:txBody>
      </p:sp>
      <p:pic>
        <p:nvPicPr>
          <p:cNvPr id="8195" name="Picture 2" descr="http://www.grabowiec.edu.pl/images/2014-2015/galeria/uroczysto%C5%9Bci/pazdziernik/Wycieczka_gimnazjalist%C3%B3w_do_Krakowa_i_Zakopanego/IMG_3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857364"/>
            <a:ext cx="3779838" cy="372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grabowiec.edu.pl/images/2014-2015/galeria/uroczysto%C5%9Bci/pazdziernik/Wycieczka_gimnazjalist%C3%B3w_do_Krakowa_i_Zakopanego/IMG_31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928802"/>
            <a:ext cx="3744912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1817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972452" cy="142876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Wycieczka po Roztoczu</a:t>
            </a:r>
            <a:br>
              <a:rPr lang="pl-PL" dirty="0" smtClean="0"/>
            </a:br>
            <a:r>
              <a:rPr lang="pl-PL" dirty="0" smtClean="0"/>
              <a:t>Klasy I-III</a:t>
            </a:r>
            <a:endParaRPr lang="pl-PL" dirty="0"/>
          </a:p>
        </p:txBody>
      </p:sp>
      <p:pic>
        <p:nvPicPr>
          <p:cNvPr id="9219" name="Picture 2" descr="http://www.grabowiec.edu.pl/images/2014-2015/galeria/uroczysto%C5%9Bci/pazdziernik/Wycieczka_klas_I-III_po_Roztoczu/IMG_5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428868"/>
            <a:ext cx="3619093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grabowiec.edu.pl/images/2014-2015/galeria/uroczysto%C5%9Bci/pazdziernik/Wycieczka_klas_I-III_po_Roztoczu/IMG_5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9707">
            <a:off x="5149486" y="1746952"/>
            <a:ext cx="2960517" cy="222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http://www.grabowiec.edu.pl/images/2014-2015/galeria/uroczysto%C5%9Bci/pazdziernik/Wycieczka_klas_I-III_po_Roztoczu/IMG_5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071942"/>
            <a:ext cx="30607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1011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571472" y="500042"/>
            <a:ext cx="8183880" cy="1051560"/>
          </a:xfrm>
        </p:spPr>
        <p:txBody>
          <a:bodyPr/>
          <a:lstStyle/>
          <a:p>
            <a:pPr algn="ctr"/>
            <a:r>
              <a:rPr lang="pl-PL" altLang="pl-PL" dirty="0" smtClean="0">
                <a:latin typeface="Arial" charset="0"/>
              </a:rPr>
              <a:t>Wycieczki do Niemiec.</a:t>
            </a:r>
          </a:p>
        </p:txBody>
      </p:sp>
      <p:pic>
        <p:nvPicPr>
          <p:cNvPr id="24581" name="Picture 5" descr="B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4025900" cy="3019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Berlin_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7269">
            <a:off x="4643438" y="191611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42196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dirty="0" smtClean="0"/>
              <a:t>Do jesiennego lasu klasy drugie</a:t>
            </a:r>
          </a:p>
        </p:txBody>
      </p:sp>
      <p:pic>
        <p:nvPicPr>
          <p:cNvPr id="10243" name="Picture 2" descr="http://www.grabowiec.edu.pl/images/2014-2015/galeria/uroczysto%C5%9Bci/pazdziernik/Wycieczka_klasy_II_do_jesiennego_lasu/DSC035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88460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183880" cy="105156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/>
              <a:t>Zielona szkoła 2015 </a:t>
            </a:r>
            <a:br>
              <a:rPr lang="pl-PL" dirty="0" smtClean="0"/>
            </a:br>
            <a:r>
              <a:rPr lang="pl-PL" dirty="0" smtClean="0"/>
              <a:t>klasy pierwsze gimnazjum</a:t>
            </a:r>
            <a:endParaRPr lang="pl-PL" dirty="0"/>
          </a:p>
        </p:txBody>
      </p:sp>
      <p:pic>
        <p:nvPicPr>
          <p:cNvPr id="11267" name="Picture 2" descr="http://www.grabowiec.edu.pl/images/2015-2016/galeria/uroczystosci/pa%C5%BAdziernik/Zielona_Szko%C5%82a_-_Prze%C5%BCyjmy_to_jeszcze_raz/IMG_0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324">
            <a:off x="844420" y="2083599"/>
            <a:ext cx="440383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www.grabowiec.edu.pl/images/2015-2016/galeria/uroczystosci/pa%C5%BAdziernik/Zielona_Szko%C5%82a_-_Prze%C5%BCyjmy_to_jeszcze_raz/IMG_05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390">
            <a:off x="4500685" y="2167044"/>
            <a:ext cx="41290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8881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051560"/>
          </a:xfrm>
        </p:spPr>
        <p:txBody>
          <a:bodyPr/>
          <a:lstStyle/>
          <a:p>
            <a:pPr algn="ctr"/>
            <a:r>
              <a:rPr lang="pl-PL" altLang="pl-PL" dirty="0" smtClean="0">
                <a:latin typeface="Arial" charset="0"/>
              </a:rPr>
              <a:t>Wycieczka na </a:t>
            </a:r>
            <a:r>
              <a:rPr lang="pl-PL" altLang="pl-PL" dirty="0" smtClean="0">
                <a:latin typeface="Arial" charset="0"/>
              </a:rPr>
              <a:t>Litwę</a:t>
            </a:r>
            <a:endParaRPr lang="pl-PL" altLang="pl-PL" dirty="0" smtClean="0">
              <a:latin typeface="Arial" charset="0"/>
            </a:endParaRPr>
          </a:p>
        </p:txBody>
      </p:sp>
      <p:pic>
        <p:nvPicPr>
          <p:cNvPr id="23557" name="Picture 5" descr="DSC050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3671887" cy="2754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DSC05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8712">
            <a:off x="5076825" y="1916113"/>
            <a:ext cx="3522663" cy="264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813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3530102" cy="4608512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pl-PL" sz="2100" b="0" dirty="0" smtClean="0">
                <a:solidFill>
                  <a:srgbClr val="FFFF00"/>
                </a:solidFill>
              </a:rPr>
              <a:t>Henryk Sienkiewicz jest naszym patronem </a:t>
            </a:r>
            <a:br>
              <a:rPr lang="pl-PL" sz="2100" b="0" dirty="0" smtClean="0">
                <a:solidFill>
                  <a:srgbClr val="FFFF00"/>
                </a:solidFill>
              </a:rPr>
            </a:br>
            <a:r>
              <a:rPr lang="pl-PL" sz="2100" b="0" dirty="0" smtClean="0">
                <a:solidFill>
                  <a:srgbClr val="FFFF00"/>
                </a:solidFill>
              </a:rPr>
              <a:t>17 lat. Do Rodziny Szkół Sienkiewiczowskich należymy od 1998 roku. Szkoła otrzymała puchar Dyrektora Muzeum Henryka Sienkiewicza </a:t>
            </a:r>
            <a:br>
              <a:rPr lang="pl-PL" sz="2100" b="0" dirty="0" smtClean="0">
                <a:solidFill>
                  <a:srgbClr val="FFFF00"/>
                </a:solidFill>
              </a:rPr>
            </a:br>
            <a:r>
              <a:rPr lang="pl-PL" sz="2100" b="0" dirty="0" smtClean="0">
                <a:solidFill>
                  <a:srgbClr val="FFFF00"/>
                </a:solidFill>
              </a:rPr>
              <a:t>w Woli Okrzejskiej </a:t>
            </a:r>
            <a:br>
              <a:rPr lang="pl-PL" sz="2100" b="0" dirty="0" smtClean="0">
                <a:solidFill>
                  <a:srgbClr val="FFFF00"/>
                </a:solidFill>
              </a:rPr>
            </a:br>
            <a:r>
              <a:rPr lang="pl-PL" sz="2100" b="0" dirty="0" smtClean="0">
                <a:solidFill>
                  <a:srgbClr val="FFFF00"/>
                </a:solidFill>
              </a:rPr>
              <a:t>za upowszechnianie twórczości Henryka Sienkiewicza.</a:t>
            </a:r>
            <a:endParaRPr lang="pl-PL" sz="2100" b="0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6843">
            <a:off x="6810587" y="742497"/>
            <a:ext cx="1590675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071546"/>
            <a:ext cx="1331597" cy="18247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4427984" y="3501008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urlz MT" pitchFamily="82" charset="0"/>
              </a:rPr>
              <a:t>,,Tylko głupi odmawia, kiedy mądry prosi’’. </a:t>
            </a:r>
          </a:p>
          <a:p>
            <a:r>
              <a:rPr lang="pl-PL" sz="2000" dirty="0" smtClean="0">
                <a:latin typeface="Curlz MT" pitchFamily="82" charset="0"/>
              </a:rPr>
              <a:t>              </a:t>
            </a:r>
          </a:p>
          <a:p>
            <a:r>
              <a:rPr lang="pl-PL" sz="2000" dirty="0" smtClean="0">
                <a:latin typeface="Curlz MT" pitchFamily="82" charset="0"/>
              </a:rPr>
              <a:t>                        Henryk Sienkiewicz</a:t>
            </a:r>
            <a:endParaRPr lang="pl-PL" sz="2000" dirty="0">
              <a:latin typeface="Curlz MT" pitchFamily="82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500034" y="500042"/>
            <a:ext cx="7958166" cy="242889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pl-P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Historia ZS 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im</a:t>
            </a:r>
            <a:r>
              <a:rPr lang="pl-P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Henryka Sienkiewicza </a:t>
            </a:r>
            <a:b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 </a:t>
            </a:r>
            <a:r>
              <a:rPr lang="pl-P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Grabowcu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357826"/>
            <a:ext cx="6032500" cy="114300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„Mając duszę szlachetną i dobrą powinieneś być szczęśliwy” - Henryk Sienkiewicz</a:t>
            </a:r>
            <a:r>
              <a:rPr lang="pl-PL" sz="1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3316" name="Picture 11" descr="szko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000372"/>
            <a:ext cx="4572032" cy="229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676400"/>
          </a:xfrm>
        </p:spPr>
        <p:txBody>
          <a:bodyPr/>
          <a:lstStyle/>
          <a:p>
            <a:pPr eaLnBrk="1" hangingPunct="1"/>
            <a:r>
              <a:rPr lang="pl-PL" dirty="0" smtClean="0">
                <a:solidFill>
                  <a:schemeClr val="tx2"/>
                </a:solidFill>
              </a:rPr>
              <a:t>O</a:t>
            </a:r>
            <a:r>
              <a:rPr lang="pl-PL" dirty="0" smtClean="0"/>
              <a:t> </a:t>
            </a:r>
            <a:r>
              <a:rPr lang="pl-PL" dirty="0" smtClean="0">
                <a:solidFill>
                  <a:schemeClr val="hlink"/>
                </a:solidFill>
              </a:rPr>
              <a:t>nas!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</p:txBody>
      </p:sp>
      <p:pic>
        <p:nvPicPr>
          <p:cNvPr id="14338" name="Obraz 3" descr="zs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3810000"/>
            <a:ext cx="5181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696200" cy="4267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l-PL" sz="2800" smtClean="0">
                <a:solidFill>
                  <a:schemeClr val="folHlink"/>
                </a:solidFill>
              </a:rPr>
              <a:t>Jesteśmy barwnym i nowoczesnym zespołem, w skład którego wchodzą następujące placówki: </a:t>
            </a:r>
            <a:r>
              <a:rPr lang="pl-PL" sz="2800" smtClean="0">
                <a:solidFill>
                  <a:srgbClr val="FF3399"/>
                </a:solidFill>
              </a:rPr>
              <a:t>przedszkole, szkoła podstawowa, gimnazjum, liceum ogólnokształcące, zasadnicza szkoła zawodowa, szkolne schronisko młodzieżowe.</a:t>
            </a:r>
            <a:r>
              <a:rPr lang="pl-PL" sz="2800" smtClean="0">
                <a:solidFill>
                  <a:schemeClr val="folHlink"/>
                </a:solidFill>
              </a:rPr>
              <a:t> Ważne miejsce w edukacji i wychowaniu zajmują ponadczasowe wartości naszego patrona Henryka Sienkiewicza „Bóg, honor, ojczyzna”.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92D050"/>
                </a:solidFill>
              </a:rPr>
              <a:t>O patronie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az 3" descr="pobra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3805653" cy="4601422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36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066800"/>
            <a:ext cx="7543800" cy="4419600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pl-PL" sz="2800" smtClean="0">
                <a:solidFill>
                  <a:srgbClr val="FF0066"/>
                </a:solidFill>
              </a:rPr>
              <a:t>Ważny jest fakt, iż Henryk Sienkiewicz przebywał na naszych terenach, goszcząc w Grabowczyku u swego przyjaciela, słynnego malarza, Władysława Czachórskiego. W twórczości zdobywcy literackiej Nagrody Nobla, spotykamy się z ponad czasowymi wartościami, bliskimi sercu każdego Polaka, takimi jak: Miłość do Boga i Ojczyzny, Honor, Solidarność oraz obowiązek i rodzina.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pPr eaLnBrk="1" hangingPunct="1"/>
            <a:r>
              <a:rPr lang="pl-PL" dirty="0" smtClean="0">
                <a:solidFill>
                  <a:srgbClr val="99CCFF"/>
                </a:solidFill>
              </a:rPr>
              <a:t>Nasze motto!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962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l-PL" sz="2400" dirty="0" smtClean="0">
                <a:solidFill>
                  <a:srgbClr val="FF3399"/>
                </a:solidFill>
              </a:rPr>
              <a:t>W naszym zespole dążymy do wychowania dziecka/ucznia mającego świadomość, że jest członkiem społeczności ludzkiej. Wychowujemy dziecko/ucznia świadomego </a:t>
            </a:r>
            <a:endParaRPr lang="pl-PL" sz="2400" dirty="0" smtClean="0">
              <a:solidFill>
                <a:srgbClr val="FF3399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pl-PL" sz="2400" dirty="0" smtClean="0">
                <a:solidFill>
                  <a:srgbClr val="FF3399"/>
                </a:solidFill>
              </a:rPr>
              <a:t> </a:t>
            </a:r>
            <a:r>
              <a:rPr lang="pl-PL" sz="2400" dirty="0" smtClean="0">
                <a:solidFill>
                  <a:srgbClr val="FF3399"/>
                </a:solidFill>
              </a:rPr>
              <a:t>  </a:t>
            </a:r>
            <a:r>
              <a:rPr lang="pl-PL" sz="2400" dirty="0" smtClean="0">
                <a:solidFill>
                  <a:srgbClr val="FF3399"/>
                </a:solidFill>
              </a:rPr>
              <a:t>i </a:t>
            </a:r>
            <a:r>
              <a:rPr lang="pl-PL" sz="2400" dirty="0" smtClean="0">
                <a:solidFill>
                  <a:srgbClr val="FF3399"/>
                </a:solidFill>
              </a:rPr>
              <a:t>odpowiedzialnego, posiadającego wiedzę </a:t>
            </a:r>
            <a:endParaRPr lang="pl-PL" sz="2400" dirty="0" smtClean="0">
              <a:solidFill>
                <a:srgbClr val="FF3399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pl-PL" sz="2400" dirty="0" smtClean="0">
                <a:solidFill>
                  <a:srgbClr val="FF3399"/>
                </a:solidFill>
              </a:rPr>
              <a:t> </a:t>
            </a:r>
            <a:r>
              <a:rPr lang="pl-PL" sz="2400" dirty="0" smtClean="0">
                <a:solidFill>
                  <a:srgbClr val="FF3399"/>
                </a:solidFill>
              </a:rPr>
              <a:t>  </a:t>
            </a:r>
            <a:r>
              <a:rPr lang="pl-PL" sz="2400" dirty="0" smtClean="0">
                <a:solidFill>
                  <a:srgbClr val="FF3399"/>
                </a:solidFill>
              </a:rPr>
              <a:t>i </a:t>
            </a:r>
            <a:r>
              <a:rPr lang="pl-PL" sz="2400" dirty="0" smtClean="0">
                <a:solidFill>
                  <a:srgbClr val="FF3399"/>
                </a:solidFill>
              </a:rPr>
              <a:t>umiejętności konieczne do przyszłego funkcjonowania we współczesnym świecie, troszczącego się o swoje środowisko przyrodnicze i społeczne, w którym żyje. </a:t>
            </a:r>
            <a:endParaRPr lang="pl-PL" sz="2400" dirty="0" smtClean="0">
              <a:solidFill>
                <a:srgbClr val="FF3399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pl-PL" sz="2400" dirty="0" smtClean="0">
                <a:solidFill>
                  <a:srgbClr val="FF3399"/>
                </a:solidFill>
              </a:rPr>
              <a:t> </a:t>
            </a:r>
            <a:r>
              <a:rPr lang="pl-PL" sz="2400" dirty="0" smtClean="0">
                <a:solidFill>
                  <a:srgbClr val="FF3399"/>
                </a:solidFill>
              </a:rPr>
              <a:t> </a:t>
            </a:r>
            <a:r>
              <a:rPr lang="pl-PL" sz="2400" dirty="0" smtClean="0">
                <a:solidFill>
                  <a:srgbClr val="FF3399"/>
                </a:solidFill>
              </a:rPr>
              <a:t>Od </a:t>
            </a:r>
            <a:r>
              <a:rPr lang="pl-PL" sz="2400" dirty="0" smtClean="0">
                <a:solidFill>
                  <a:srgbClr val="FF3399"/>
                </a:solidFill>
              </a:rPr>
              <a:t>przedszkola stwarzamy dzieciom i uczniom bezpieczne i optymalne warunki do rozwoju postaw społecznych i moralnych.</a:t>
            </a:r>
            <a:r>
              <a:rPr lang="pl-PL" sz="2400" dirty="0" smtClean="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2192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Nasz</a:t>
            </a:r>
            <a:r>
              <a:rPr lang="pl-PL" dirty="0" smtClean="0">
                <a:solidFill>
                  <a:srgbClr val="00B050"/>
                </a:solidFill>
              </a:rPr>
              <a:t> </a:t>
            </a:r>
            <a:r>
              <a:rPr lang="pl-PL" dirty="0" smtClean="0">
                <a:solidFill>
                  <a:srgbClr val="7030A0"/>
                </a:solidFill>
              </a:rPr>
              <a:t>wolny</a:t>
            </a:r>
            <a:r>
              <a:rPr lang="pl-PL" dirty="0" smtClean="0">
                <a:solidFill>
                  <a:srgbClr val="00B050"/>
                </a:solidFill>
              </a:rPr>
              <a:t> czas! 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96200" cy="5105400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</a:t>
            </a:r>
            <a:r>
              <a:rPr lang="pl-PL" sz="2400" b="1" i="1" dirty="0">
                <a:solidFill>
                  <a:srgbClr val="00B0F0"/>
                </a:solidFill>
              </a:rPr>
              <a:t> </a:t>
            </a:r>
            <a:r>
              <a:rPr lang="pl-PL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świetlica</a:t>
            </a:r>
            <a:r>
              <a:rPr lang="pl-PL" sz="2400" i="1" dirty="0">
                <a:solidFill>
                  <a:srgbClr val="00B0F0"/>
                </a:solidFill>
              </a:rPr>
              <a:t> </a:t>
            </a:r>
            <a:r>
              <a:rPr lang="pl-PL" sz="2400" dirty="0">
                <a:solidFill>
                  <a:srgbClr val="00B0F0"/>
                </a:solidFill>
              </a:rPr>
              <a:t>jest miejscem, w którym dzieci mogą miło, przyjemnie i pożytecznie spędzić czas przed rozpoczęciem lekcji i po zakończeniu zajęć.  W świetlicy prowadzone są różnorodne </a:t>
            </a:r>
            <a:r>
              <a:rPr lang="pl-PL" sz="2400" dirty="0" smtClean="0">
                <a:solidFill>
                  <a:srgbClr val="00B0F0"/>
                </a:solidFill>
              </a:rPr>
              <a:t>zajęcia</a:t>
            </a:r>
          </a:p>
          <a:p>
            <a:pPr eaLnBrk="1" hangingPunct="1">
              <a:defRPr/>
            </a:pPr>
            <a:r>
              <a:rPr lang="pl-PL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Biblioteka szkolna</a:t>
            </a:r>
            <a:r>
              <a:rPr lang="pl-PL" sz="2400" b="1" dirty="0"/>
              <a:t> </a:t>
            </a:r>
            <a:r>
              <a:rPr lang="pl-PL" sz="2400" dirty="0">
                <a:solidFill>
                  <a:srgbClr val="FFC000"/>
                </a:solidFill>
              </a:rPr>
              <a:t>jest pracownią szkolną, służącą realizacji potrzeb i zainteresowań dzieci i uczniów oraz zadań dydaktyczno - wychowawczych </a:t>
            </a:r>
            <a:r>
              <a:rPr lang="pl-PL" sz="2400" dirty="0" smtClean="0">
                <a:solidFill>
                  <a:srgbClr val="FFC000"/>
                </a:solidFill>
              </a:rPr>
              <a:t>Zespołu.</a:t>
            </a:r>
          </a:p>
          <a:p>
            <a:pPr eaLnBrk="1" hangingPunct="1">
              <a:defRPr/>
            </a:pPr>
            <a:r>
              <a:rPr lang="pl-PL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Siłownia</a:t>
            </a:r>
            <a:r>
              <a:rPr lang="pl-PL" sz="2400" dirty="0" smtClean="0">
                <a:solidFill>
                  <a:srgbClr val="7030A0"/>
                </a:solidFill>
              </a:rPr>
              <a:t>- </a:t>
            </a:r>
            <a:r>
              <a:rPr lang="pl-PL" sz="2400" dirty="0">
                <a:solidFill>
                  <a:srgbClr val="7030A0"/>
                </a:solidFill>
              </a:rPr>
              <a:t>Od lat funkcjonuje w naszej szkole siłownia, z której mogą korzystać uczniowie gimnazjum i szkoły </a:t>
            </a:r>
            <a:r>
              <a:rPr lang="pl-PL" sz="2400" dirty="0" smtClean="0">
                <a:solidFill>
                  <a:srgbClr val="7030A0"/>
                </a:solidFill>
              </a:rPr>
              <a:t>ponadgimnazjalnej. </a:t>
            </a:r>
            <a:endParaRPr lang="pl-PL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pl-PL" sz="2400" dirty="0"/>
          </a:p>
          <a:p>
            <a:pPr eaLnBrk="1" hangingPunct="1">
              <a:defRPr/>
            </a:pPr>
            <a:endParaRPr lang="pl-PL" sz="2400" b="1" dirty="0" smtClean="0"/>
          </a:p>
          <a:p>
            <a:pPr eaLnBrk="1" hangingPunct="1">
              <a:defRPr/>
            </a:pPr>
            <a:endParaRPr lang="pl-PL" sz="2400" b="1" dirty="0" smtClean="0"/>
          </a:p>
          <a:p>
            <a:pPr eaLnBrk="1" hangingPunct="1">
              <a:buFontTx/>
              <a:buNone/>
              <a:defRPr/>
            </a:pPr>
            <a:endParaRPr lang="pl-PL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MG_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05000"/>
            <a:ext cx="3886200" cy="381001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pPr algn="ctr" eaLnBrk="1" hangingPunct="1"/>
            <a:r>
              <a:rPr lang="pl-PL" dirty="0" smtClean="0">
                <a:solidFill>
                  <a:srgbClr val="FF0000"/>
                </a:solidFill>
              </a:rPr>
              <a:t>Uroczystości!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3400" y="1571612"/>
            <a:ext cx="8110566" cy="407196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pl-PL" sz="2800" dirty="0" smtClean="0">
                <a:solidFill>
                  <a:srgbClr val="CCFFCC"/>
                </a:solidFill>
              </a:rPr>
              <a:t>Każdego roku, od chwili otrzymania imienia Henryka Sienkiewicza, w dniu jego urodzin obchodzimy święto Patrona Szkoły.</a:t>
            </a:r>
            <a:r>
              <a:rPr lang="pl-PL" sz="2800" dirty="0" smtClean="0">
                <a:solidFill>
                  <a:srgbClr val="0070C0"/>
                </a:solidFill>
              </a:rPr>
              <a:t> </a:t>
            </a:r>
            <a:r>
              <a:rPr lang="pl-PL" sz="2800" dirty="0" smtClean="0">
                <a:solidFill>
                  <a:srgbClr val="00FFFF"/>
                </a:solidFill>
              </a:rPr>
              <a:t>Są wówczas organizowane konkursy literackie, plastyczne i recytatorskie o tematyce sienkiewiczowskiej; wystawy poświęcone jego twórczości. </a:t>
            </a:r>
            <a:r>
              <a:rPr lang="pl-PL" sz="2800" dirty="0" smtClean="0">
                <a:solidFill>
                  <a:srgbClr val="FF3399"/>
                </a:solidFill>
              </a:rPr>
              <a:t>Szkoła uczestniczy w uroczystej Eucharystii, której oprawę liturgiczną przygotowują uczniowie i nauczyciele we współpracy z </a:t>
            </a:r>
            <a:r>
              <a:rPr lang="pl-PL" sz="2800" dirty="0" err="1" smtClean="0">
                <a:solidFill>
                  <a:srgbClr val="FF3399"/>
                </a:solidFill>
              </a:rPr>
              <a:t>księżami</a:t>
            </a:r>
            <a:r>
              <a:rPr lang="pl-PL" sz="2800" dirty="0" smtClean="0">
                <a:solidFill>
                  <a:srgbClr val="FF3399"/>
                </a:solidFill>
              </a:rPr>
              <a:t> i katechetami.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Podczas Mszy, modlimy się w intencji Patrona, a także całej społeczności </a:t>
            </a:r>
            <a:endParaRPr lang="pl-PL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buNone/>
              <a:defRPr/>
            </a:pP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ZS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im. 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Henryka Sienkiewicza</a:t>
            </a:r>
            <a:r>
              <a:rPr lang="pl-PL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pl-PL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Uśmiechnięta buźka 3"/>
          <p:cNvSpPr/>
          <p:nvPr/>
        </p:nvSpPr>
        <p:spPr>
          <a:xfrm rot="1292361">
            <a:off x="7494011" y="778847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5" name="Uśmiechnięta buźka 4"/>
          <p:cNvSpPr/>
          <p:nvPr/>
        </p:nvSpPr>
        <p:spPr>
          <a:xfrm rot="20220186">
            <a:off x="428005" y="856640"/>
            <a:ext cx="9144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Prezentację wykonali uczniowie z klasy VI b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857628"/>
            <a:ext cx="7772400" cy="1143008"/>
          </a:xfrm>
        </p:spPr>
        <p:txBody>
          <a:bodyPr>
            <a:normAutofit/>
          </a:bodyPr>
          <a:lstStyle/>
          <a:p>
            <a:r>
              <a:rPr lang="pl-PL" dirty="0" smtClean="0"/>
              <a:t>Historia szkolnictwa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143512"/>
            <a:ext cx="6400800" cy="1000132"/>
          </a:xfrm>
        </p:spPr>
        <p:txBody>
          <a:bodyPr/>
          <a:lstStyle/>
          <a:p>
            <a:r>
              <a:rPr lang="pl-PL" dirty="0" smtClean="0"/>
              <a:t>Szkoła w Grabowcu</a:t>
            </a:r>
            <a:endParaRPr lang="pl-PL" dirty="0"/>
          </a:p>
        </p:txBody>
      </p:sp>
      <p:pic>
        <p:nvPicPr>
          <p:cNvPr id="2050" name="Picture 2" descr="http://www.grabowiec.edu.pl/images/2014-2015/o_szkole/o_zespole/1.Panorama_Grabow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571480"/>
            <a:ext cx="6191240" cy="3490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422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357694"/>
            <a:ext cx="818388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Nasza szkoła w 2016 roku będzie miała – 100 lat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357190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Dwu-klasowa szkoła powszechna </a:t>
            </a:r>
          </a:p>
          <a:p>
            <a:pPr>
              <a:buNone/>
            </a:pPr>
            <a:r>
              <a:rPr lang="pl-PL" dirty="0" smtClean="0"/>
              <a:t>w Grabowcu powstała 1 września 1916 r.</a:t>
            </a:r>
          </a:p>
          <a:p>
            <a:pPr>
              <a:buNone/>
            </a:pPr>
            <a:r>
              <a:rPr lang="pl-PL" dirty="0" smtClean="0"/>
              <a:t>Pierwszym kierownikiem był – Władysław Koszyk.</a:t>
            </a:r>
          </a:p>
          <a:p>
            <a:pPr>
              <a:buNone/>
            </a:pPr>
            <a:r>
              <a:rPr lang="pl-PL" dirty="0" smtClean="0"/>
              <a:t>W szkole pracowały dwie nauczycielki: </a:t>
            </a:r>
          </a:p>
          <a:p>
            <a:pPr>
              <a:buFontTx/>
              <a:buChar char="-"/>
            </a:pPr>
            <a:r>
              <a:rPr lang="pl-PL" dirty="0" smtClean="0"/>
              <a:t>Lucyna </a:t>
            </a:r>
            <a:r>
              <a:rPr lang="pl-PL" dirty="0" err="1" smtClean="0"/>
              <a:t>Fröhlich</a:t>
            </a:r>
            <a:r>
              <a:rPr lang="pl-PL" dirty="0" smtClean="0"/>
              <a:t>,</a:t>
            </a:r>
          </a:p>
          <a:p>
            <a:pPr>
              <a:buFontTx/>
              <a:buChar char="-"/>
            </a:pPr>
            <a:r>
              <a:rPr lang="pl-PL" dirty="0" smtClean="0"/>
              <a:t>Helena Pokrywka.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283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/>
              <a:t>Szkoła w Grabowcu cały czas się rozwijała, od roku szkolnego 1919/1920 powstała szkoła siedmio-klasowa, w której obok Polaków uczyli się Żydzi oraz Ukraińcy.</a:t>
            </a:r>
          </a:p>
          <a:p>
            <a:pPr>
              <a:buNone/>
            </a:pPr>
            <a:r>
              <a:rPr lang="pl-PL" dirty="0" smtClean="0"/>
              <a:t>W czasie II wojny światowej prowadzone było tajne nauczanie, którego organizatorem był kierownik szkoły – Stanisław Derkacz.</a:t>
            </a:r>
          </a:p>
          <a:p>
            <a:pPr>
              <a:buNone/>
            </a:pPr>
            <a:r>
              <a:rPr lang="pl-PL" dirty="0" smtClean="0"/>
              <a:t>W kwietniu 1943 r. szkoła w Grabowcu została zamknięta z powodu akcji wysiedleńczej przeprowadzonej przez Niemców.</a:t>
            </a:r>
          </a:p>
        </p:txBody>
      </p:sp>
    </p:spTree>
    <p:extLst>
      <p:ext uri="{BB962C8B-B14F-4D97-AF65-F5344CB8AC3E}">
        <p14:creationId xmlns="" xmlns:p14="http://schemas.microsoft.com/office/powerpoint/2010/main" val="4182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2149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1 września 1944 r. ponownie rozpoczyna się nauka w szkole, kierownikiem zostaje Leon Wójtowicz.</a:t>
            </a:r>
          </a:p>
          <a:p>
            <a:pPr>
              <a:buNone/>
            </a:pPr>
            <a:r>
              <a:rPr lang="pl-PL" dirty="0" smtClean="0"/>
              <a:t>W 1952 r. powstaje Liceum Ogólnokształcące w Grabowcu.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Uczniowie uczą się w trzech miejscach:</a:t>
            </a:r>
          </a:p>
          <a:p>
            <a:pPr>
              <a:buFontTx/>
              <a:buChar char="-"/>
            </a:pPr>
            <a:r>
              <a:rPr lang="pl-PL" dirty="0" smtClean="0"/>
              <a:t>w budynku na ul. Koziej (dawna poczta),</a:t>
            </a:r>
          </a:p>
          <a:p>
            <a:pPr>
              <a:buFontTx/>
              <a:buChar char="-"/>
            </a:pPr>
            <a:r>
              <a:rPr lang="pl-PL" dirty="0" smtClean="0"/>
              <a:t>w budynku na ul. Kościelnej (dawne przedszkole),</a:t>
            </a:r>
          </a:p>
          <a:p>
            <a:pPr>
              <a:buFontTx/>
              <a:buChar char="-"/>
            </a:pPr>
            <a:r>
              <a:rPr lang="pl-PL" dirty="0" smtClean="0"/>
              <a:t>w budynku obecnej szkoły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8059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183880" cy="39146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Ze starej fotografii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7304972" cy="37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38277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1174</Words>
  <Application>Microsoft Office PowerPoint</Application>
  <PresentationFormat>Pokaz na ekranie (4:3)</PresentationFormat>
  <Paragraphs>145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Aspekt</vt:lpstr>
      <vt:lpstr>Moja szkoła w Europie</vt:lpstr>
      <vt:lpstr>Henryk Sienkiewicz</vt:lpstr>
      <vt:lpstr>Henryk Sienkiewicz  ur. się 5 maja 1846r. W Woli Okrzejskiej, a zmarł 15 listopada 1916r. w Vavey  w Szwajcarii. Henryk Sienkiewicz naprawdę nazywał się Henryk Adam Aleksander Pius Sienkiewicz.</vt:lpstr>
      <vt:lpstr>Henryk Sienkiewicz jest naszym patronem  17 lat. Do Rodziny Szkół Sienkiewiczowskich należymy od 1998 roku. Szkoła otrzymała puchar Dyrektora Muzeum Henryka Sienkiewicza  w Woli Okrzejskiej  za upowszechnianie twórczości Henryka Sienkiewicza.</vt:lpstr>
      <vt:lpstr>Historia szkolnictwa </vt:lpstr>
      <vt:lpstr>Nasza szkoła w 2016 roku będzie miała – 100 lat </vt:lpstr>
      <vt:lpstr>Slajd 7</vt:lpstr>
      <vt:lpstr>Slajd 8</vt:lpstr>
      <vt:lpstr>Ze starej fotografii</vt:lpstr>
      <vt:lpstr>Dzieci z przedszkola – 1953 r.</vt:lpstr>
      <vt:lpstr>Slajd 11</vt:lpstr>
      <vt:lpstr>Kl. I – rok 1955</vt:lpstr>
      <vt:lpstr>Rajd harcerski – 1959 r.</vt:lpstr>
      <vt:lpstr>Szkoła współcześnie</vt:lpstr>
      <vt:lpstr>Slajd 15</vt:lpstr>
      <vt:lpstr>Boisko wielofunkcyjne</vt:lpstr>
      <vt:lpstr>Symbole Zespołu</vt:lpstr>
      <vt:lpstr>Projekty szkolne, zbiórki charytatywne  i konkursy .</vt:lpstr>
      <vt:lpstr>Projekt „zdrowo jem ,  więcej wiem”</vt:lpstr>
      <vt:lpstr>Konkursy :</vt:lpstr>
      <vt:lpstr>Projekt:</vt:lpstr>
      <vt:lpstr>                                       KONKURS NA NAJCIEKAWSZĄ PREZENTACJĘ MULTIMEDIALNĄ pt: „Lizbona-miasto o wielu obliczach</vt:lpstr>
      <vt:lpstr>Zbiórka charytatywna dla hospicjum „Santa Galla”</vt:lpstr>
      <vt:lpstr>Zbiórki charytatywne :</vt:lpstr>
      <vt:lpstr>WF  z klasą </vt:lpstr>
      <vt:lpstr>„Nie pal przy mnie,proszę ”</vt:lpstr>
      <vt:lpstr>OSIĄGNIĘCIA SZKOŁY</vt:lpstr>
      <vt:lpstr>Slajd 28</vt:lpstr>
      <vt:lpstr>Slajd 29</vt:lpstr>
      <vt:lpstr>Osiągnięcia 2010r.-2012r. </vt:lpstr>
      <vt:lpstr>Osiągnięcia 2013r.-2015r.</vt:lpstr>
      <vt:lpstr>Wycieczki szkolne</vt:lpstr>
      <vt:lpstr>Pielgrzymko-wycieczka kl.3 gimnazjum  2014/15  Św. Krzyż - Oświęcim- Częstochowa –Zakopane - Kraków</vt:lpstr>
      <vt:lpstr>Kl.1 gimnazjum  Kraków 2014</vt:lpstr>
      <vt:lpstr>Wycieczka po Roztoczu Klasy I-III</vt:lpstr>
      <vt:lpstr>Wycieczki do Niemiec.</vt:lpstr>
      <vt:lpstr>Do jesiennego lasu klasy drugie</vt:lpstr>
      <vt:lpstr>Zielona szkoła 2015  klasy pierwsze gimnazjum</vt:lpstr>
      <vt:lpstr>Wycieczka na Litwę</vt:lpstr>
      <vt:lpstr>Historia ZS  im. Henryka Sienkiewicza  w Grabowcu</vt:lpstr>
      <vt:lpstr>O nas! </vt:lpstr>
      <vt:lpstr>O patronie!</vt:lpstr>
      <vt:lpstr>Nasze motto!</vt:lpstr>
      <vt:lpstr>Nasz wolny czas! </vt:lpstr>
      <vt:lpstr>Uroczystości!</vt:lpstr>
      <vt:lpstr>Prezentację wykonali uczniowie z klasy VI b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Henryk Sienkiewicz</dc:title>
  <dc:creator>User</dc:creator>
  <cp:lastModifiedBy>user</cp:lastModifiedBy>
  <cp:revision>43</cp:revision>
  <dcterms:created xsi:type="dcterms:W3CDTF">2015-11-20T16:34:11Z</dcterms:created>
  <dcterms:modified xsi:type="dcterms:W3CDTF">2016-01-02T17:31:31Z</dcterms:modified>
</cp:coreProperties>
</file>